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3" r:id="rId1"/>
  </p:sldMasterIdLst>
  <p:notesMasterIdLst>
    <p:notesMasterId r:id="rId14"/>
  </p:notesMasterIdLst>
  <p:sldIdLst>
    <p:sldId id="256" r:id="rId2"/>
    <p:sldId id="261" r:id="rId3"/>
    <p:sldId id="258" r:id="rId4"/>
    <p:sldId id="257" r:id="rId5"/>
    <p:sldId id="259" r:id="rId6"/>
    <p:sldId id="262" r:id="rId7"/>
    <p:sldId id="264" r:id="rId8"/>
    <p:sldId id="266" r:id="rId9"/>
    <p:sldId id="267" r:id="rId10"/>
    <p:sldId id="263" r:id="rId11"/>
    <p:sldId id="268"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75"/>
    <p:restoredTop sz="94621"/>
  </p:normalViewPr>
  <p:slideViewPr>
    <p:cSldViewPr snapToGrid="0" snapToObjects="1">
      <p:cViewPr varScale="1">
        <p:scale>
          <a:sx n="107" d="100"/>
          <a:sy n="107" d="100"/>
        </p:scale>
        <p:origin x="-232"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10.tiff>
</file>

<file path=ppt/media/image11.tiff>
</file>

<file path=ppt/media/image2.tiff>
</file>

<file path=ppt/media/image3.tiff>
</file>

<file path=ppt/media/image4.jp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10BFB-9DEC-F14C-A67C-249DF85373FF}" type="datetimeFigureOut">
              <a:rPr lang="en-US" smtClean="0"/>
              <a:t>5/1/17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400898-4583-8146-A58B-510F4ACD48BA}" type="slidenum">
              <a:rPr lang="en-US" smtClean="0"/>
              <a:t>‹#›</a:t>
            </a:fld>
            <a:endParaRPr lang="en-US"/>
          </a:p>
        </p:txBody>
      </p:sp>
    </p:spTree>
    <p:extLst>
      <p:ext uri="{BB962C8B-B14F-4D97-AF65-F5344CB8AC3E}">
        <p14:creationId xmlns:p14="http://schemas.microsoft.com/office/powerpoint/2010/main" val="192427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3EA768-CD05-0945-B879-0A20A8D46FD5}"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83EA768-CD05-0945-B879-0A20A8D46FD5}" type="datetimeFigureOut">
              <a:rPr lang="en-US" smtClean="0"/>
              <a:t>5/1/17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83EA768-CD05-0945-B879-0A20A8D46FD5}" type="datetimeFigureOut">
              <a:rPr lang="en-US" smtClean="0"/>
              <a:t>5/1/17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83EA768-CD05-0945-B879-0A20A8D46FD5}" type="datetimeFigureOut">
              <a:rPr lang="en-US" smtClean="0"/>
              <a:t>5/1/17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3EA768-CD05-0945-B879-0A20A8D46FD5}" type="datetimeFigureOut">
              <a:rPr lang="en-US" smtClean="0"/>
              <a:t>5/1/17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3EA768-CD05-0945-B879-0A20A8D46FD5}" type="datetimeFigureOut">
              <a:rPr lang="en-US" smtClean="0"/>
              <a:t>5/1/17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DFB185-0026-E64F-8236-9E234B75425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DFB185-0026-E64F-8236-9E234B75425A}" type="slidenum">
              <a:rPr lang="en-US" smtClean="0"/>
              <a:t>‹#›</a:t>
            </a:fld>
            <a:endParaRPr lang="en-US"/>
          </a:p>
        </p:txBody>
      </p:sp>
      <p:sp>
        <p:nvSpPr>
          <p:cNvPr id="5" name="Date Placeholder 4"/>
          <p:cNvSpPr>
            <a:spLocks noGrp="1"/>
          </p:cNvSpPr>
          <p:nvPr>
            <p:ph type="dt" sz="half" idx="10"/>
          </p:nvPr>
        </p:nvSpPr>
        <p:spPr/>
        <p:txBody>
          <a:bodyPr/>
          <a:lstStyle/>
          <a:p>
            <a:fld id="{083EA768-CD05-0945-B879-0A20A8D46FD5}" type="datetimeFigureOut">
              <a:rPr lang="en-US" smtClean="0"/>
              <a:t>5/1/17</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83EA768-CD05-0945-B879-0A20A8D46FD5}" type="datetimeFigureOut">
              <a:rPr lang="en-US" smtClean="0"/>
              <a:t>5/1/17</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EDFB185-0026-E64F-8236-9E234B75425A}" type="slidenum">
              <a:rPr lang="en-US" smtClean="0"/>
              <a:t>‹#›</a:t>
            </a:fld>
            <a:endParaRPr lang="en-US"/>
          </a:p>
        </p:txBody>
      </p:sp>
    </p:spTree>
    <p:extLst>
      <p:ext uri="{BB962C8B-B14F-4D97-AF65-F5344CB8AC3E}">
        <p14:creationId xmlns:p14="http://schemas.microsoft.com/office/powerpoint/2010/main" val="41604959"/>
      </p:ext>
    </p:extLst>
  </p:cSld>
  <p:clrMap bg1="lt1" tx1="dk1" bg2="lt2" tx2="dk2" accent1="accent1" accent2="accent2" accent3="accent3" accent4="accent4" accent5="accent5" accent6="accent6" hlink="hlink" folHlink="folHlink"/>
  <p:sldLayoutIdLst>
    <p:sldLayoutId id="2147483904" r:id="rId1"/>
    <p:sldLayoutId id="2147483905" r:id="rId2"/>
    <p:sldLayoutId id="2147483906" r:id="rId3"/>
    <p:sldLayoutId id="2147483907" r:id="rId4"/>
    <p:sldLayoutId id="2147483908" r:id="rId5"/>
    <p:sldLayoutId id="2147483909" r:id="rId6"/>
    <p:sldLayoutId id="2147483910" r:id="rId7"/>
    <p:sldLayoutId id="2147483911" r:id="rId8"/>
    <p:sldLayoutId id="2147483912" r:id="rId9"/>
    <p:sldLayoutId id="2147483913" r:id="rId10"/>
    <p:sldLayoutId id="2147483914" r:id="rId11"/>
    <p:sldLayoutId id="2147483915" r:id="rId12"/>
    <p:sldLayoutId id="2147483916" r:id="rId13"/>
    <p:sldLayoutId id="2147483917" r:id="rId14"/>
    <p:sldLayoutId id="2147483918" r:id="rId15"/>
    <p:sldLayoutId id="214748391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434" y="2119649"/>
            <a:ext cx="9933071" cy="1263353"/>
          </a:xfrm>
        </p:spPr>
        <p:txBody>
          <a:bodyPr/>
          <a:lstStyle/>
          <a:p>
            <a:r>
              <a:rPr lang="en-US" dirty="0" smtClean="0"/>
              <a:t>Building </a:t>
            </a:r>
            <a:r>
              <a:rPr lang="en-US" dirty="0" smtClean="0"/>
              <a:t> </a:t>
            </a:r>
            <a:r>
              <a:rPr lang="en-US" dirty="0" smtClean="0"/>
              <a:t>evacuation </a:t>
            </a:r>
            <a:r>
              <a:rPr lang="en-US" dirty="0" smtClean="0"/>
              <a:t>strategies</a:t>
            </a:r>
            <a:endParaRPr lang="en-US" dirty="0"/>
          </a:p>
        </p:txBody>
      </p:sp>
      <p:sp>
        <p:nvSpPr>
          <p:cNvPr id="3" name="Subtitle 2"/>
          <p:cNvSpPr>
            <a:spLocks noGrp="1"/>
          </p:cNvSpPr>
          <p:nvPr>
            <p:ph type="subTitle" idx="1"/>
          </p:nvPr>
        </p:nvSpPr>
        <p:spPr/>
        <p:txBody>
          <a:bodyPr/>
          <a:lstStyle/>
          <a:p>
            <a:r>
              <a:rPr lang="en-US" b="1" dirty="0" smtClean="0"/>
              <a:t>Dali, </a:t>
            </a:r>
            <a:r>
              <a:rPr lang="en-US" b="1" dirty="0" err="1" smtClean="0"/>
              <a:t>Sonu</a:t>
            </a:r>
            <a:r>
              <a:rPr lang="en-US" b="1" dirty="0" smtClean="0"/>
              <a:t>, Tomas</a:t>
            </a:r>
            <a:endParaRPr lang="en-US" b="1" dirty="0"/>
          </a:p>
        </p:txBody>
      </p:sp>
    </p:spTree>
    <p:extLst>
      <p:ext uri="{BB962C8B-B14F-4D97-AF65-F5344CB8AC3E}">
        <p14:creationId xmlns:p14="http://schemas.microsoft.com/office/powerpoint/2010/main" val="30900047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algorithm, APSP</a:t>
            </a:r>
            <a:endParaRPr lang="en-US" dirty="0"/>
          </a:p>
        </p:txBody>
      </p:sp>
      <p:sp>
        <p:nvSpPr>
          <p:cNvPr id="3" name="Content Placeholder 2"/>
          <p:cNvSpPr>
            <a:spLocks noGrp="1"/>
          </p:cNvSpPr>
          <p:nvPr>
            <p:ph idx="1"/>
          </p:nvPr>
        </p:nvSpPr>
        <p:spPr>
          <a:xfrm>
            <a:off x="380620" y="1400897"/>
            <a:ext cx="8596668" cy="3880773"/>
          </a:xfrm>
        </p:spPr>
        <p:txBody>
          <a:bodyPr>
            <a:noAutofit/>
          </a:bodyPr>
          <a:lstStyle/>
          <a:p>
            <a:r>
              <a:rPr lang="en-US" sz="1400" dirty="0" smtClean="0"/>
              <a:t>Benchmarked </a:t>
            </a:r>
            <a:r>
              <a:rPr lang="en-US" sz="1400" dirty="0" smtClean="0"/>
              <a:t>tropical </a:t>
            </a:r>
            <a:r>
              <a:rPr lang="en-US" sz="1400" dirty="0" smtClean="0"/>
              <a:t>semi-ring APSP against Dijkstra</a:t>
            </a:r>
          </a:p>
          <a:p>
            <a:r>
              <a:rPr lang="en-US" sz="1400" dirty="0" smtClean="0"/>
              <a:t>Fastest parallel APSP implementation </a:t>
            </a:r>
            <a:r>
              <a:rPr lang="en-US" sz="1400" dirty="0" smtClean="0"/>
              <a:t>was determined to be slower </a:t>
            </a:r>
          </a:p>
          <a:p>
            <a:pPr marL="0" indent="0">
              <a:buNone/>
            </a:pPr>
            <a:r>
              <a:rPr lang="en-US" sz="1400" dirty="0"/>
              <a:t> </a:t>
            </a:r>
            <a:r>
              <a:rPr lang="en-US" sz="1400" dirty="0" smtClean="0"/>
              <a:t>      </a:t>
            </a:r>
            <a:r>
              <a:rPr lang="en-US" sz="1400" dirty="0" smtClean="0"/>
              <a:t>than </a:t>
            </a:r>
            <a:r>
              <a:rPr lang="en-US" sz="1400" dirty="0" smtClean="0"/>
              <a:t>serial Dijkstra</a:t>
            </a:r>
          </a:p>
          <a:p>
            <a:r>
              <a:rPr lang="en-US" sz="1400" dirty="0" smtClean="0"/>
              <a:t>Why? Complexity is asymptotically higher:</a:t>
            </a:r>
          </a:p>
          <a:p>
            <a:pPr lvl="1"/>
            <a:r>
              <a:rPr lang="en-US" sz="1400" dirty="0" smtClean="0"/>
              <a:t>APSP tropical </a:t>
            </a:r>
            <a:r>
              <a:rPr lang="en-US" sz="1400" dirty="0" smtClean="0"/>
              <a:t>: </a:t>
            </a:r>
            <a:r>
              <a:rPr lang="en-US" sz="1400" dirty="0" smtClean="0"/>
              <a:t>O(N</a:t>
            </a:r>
            <a:r>
              <a:rPr lang="en-US" sz="1400" baseline="30000" dirty="0"/>
              <a:t>4</a:t>
            </a:r>
            <a:r>
              <a:rPr lang="en-US" sz="1400" dirty="0" smtClean="0"/>
              <a:t>) since we perform tropical matrix </a:t>
            </a:r>
            <a:r>
              <a:rPr lang="en-US" sz="1400" dirty="0" err="1" smtClean="0"/>
              <a:t>mult</a:t>
            </a:r>
            <a:r>
              <a:rPr lang="en-US" sz="1400" dirty="0" smtClean="0"/>
              <a:t>.</a:t>
            </a:r>
          </a:p>
          <a:p>
            <a:pPr marL="457200" lvl="1" indent="0">
              <a:buNone/>
            </a:pPr>
            <a:r>
              <a:rPr lang="en-US" sz="1400" dirty="0"/>
              <a:t> </a:t>
            </a:r>
            <a:r>
              <a:rPr lang="en-US" sz="1400" dirty="0" smtClean="0"/>
              <a:t>    N-1 times. With repeated squaring approach we have</a:t>
            </a:r>
          </a:p>
          <a:p>
            <a:pPr marL="457200" lvl="1" indent="0">
              <a:buNone/>
            </a:pPr>
            <a:r>
              <a:rPr lang="en-US" sz="1400" dirty="0"/>
              <a:t> </a:t>
            </a:r>
            <a:r>
              <a:rPr lang="en-US" sz="1400" dirty="0" smtClean="0"/>
              <a:t>    O(N</a:t>
            </a:r>
            <a:r>
              <a:rPr lang="en-US" sz="1400" baseline="30000" dirty="0" smtClean="0"/>
              <a:t>3</a:t>
            </a:r>
            <a:r>
              <a:rPr lang="en-US" sz="1400" dirty="0" smtClean="0"/>
              <a:t>log(N)). </a:t>
            </a:r>
          </a:p>
          <a:p>
            <a:pPr lvl="1"/>
            <a:r>
              <a:rPr lang="en-US" sz="1400" dirty="0" err="1" smtClean="0"/>
              <a:t>Dijkstra</a:t>
            </a:r>
            <a:r>
              <a:rPr lang="en-US" sz="1400" dirty="0" smtClean="0"/>
              <a:t> </a:t>
            </a:r>
            <a:r>
              <a:rPr lang="en-US" sz="1400" dirty="0" smtClean="0"/>
              <a:t>: </a:t>
            </a:r>
            <a:r>
              <a:rPr lang="en-US" sz="1400" dirty="0" smtClean="0"/>
              <a:t>O(</a:t>
            </a:r>
            <a:r>
              <a:rPr lang="en-US" sz="1400" dirty="0" smtClean="0"/>
              <a:t>k*</a:t>
            </a:r>
            <a:r>
              <a:rPr lang="en-US" sz="1400" dirty="0" smtClean="0"/>
              <a:t>N*log</a:t>
            </a:r>
            <a:r>
              <a:rPr lang="en-US" sz="1400" dirty="0" smtClean="0"/>
              <a:t>(N</a:t>
            </a:r>
            <a:r>
              <a:rPr lang="en-US" sz="1400" dirty="0" smtClean="0"/>
              <a:t>)) </a:t>
            </a:r>
            <a:r>
              <a:rPr lang="en-US" sz="1400" dirty="0" smtClean="0"/>
              <a:t>where </a:t>
            </a:r>
            <a:r>
              <a:rPr lang="en-US" sz="1400" dirty="0" smtClean="0"/>
              <a:t>k </a:t>
            </a:r>
            <a:r>
              <a:rPr lang="en-US" sz="1400" dirty="0" smtClean="0"/>
              <a:t>= #</a:t>
            </a:r>
            <a:r>
              <a:rPr lang="en-US" sz="1400" dirty="0" smtClean="0"/>
              <a:t>exits</a:t>
            </a:r>
          </a:p>
          <a:p>
            <a:pPr lvl="1"/>
            <a:r>
              <a:rPr lang="en-US" sz="1400" dirty="0" smtClean="0"/>
              <a:t>Floyd-</a:t>
            </a:r>
            <a:r>
              <a:rPr lang="en-US" sz="1400" dirty="0" err="1" smtClean="0"/>
              <a:t>Warshall</a:t>
            </a:r>
            <a:r>
              <a:rPr lang="en-US" sz="1400" dirty="0" smtClean="0"/>
              <a:t> APSP: O(N</a:t>
            </a:r>
            <a:r>
              <a:rPr lang="en-US" sz="1400" baseline="30000" dirty="0" smtClean="0"/>
              <a:t>3</a:t>
            </a:r>
            <a:r>
              <a:rPr lang="en-US" sz="1400" dirty="0" smtClean="0"/>
              <a:t>)</a:t>
            </a:r>
            <a:endParaRPr lang="en-US" sz="1400" dirty="0" smtClean="0"/>
          </a:p>
          <a:p>
            <a:pPr lvl="1"/>
            <a:r>
              <a:rPr lang="en-US" sz="1400" dirty="0" smtClean="0"/>
              <a:t>APSP also performs more work than necessary as it</a:t>
            </a:r>
          </a:p>
          <a:p>
            <a:pPr marL="457200" lvl="1" indent="0">
              <a:buNone/>
            </a:pPr>
            <a:r>
              <a:rPr lang="en-US" sz="1400" dirty="0"/>
              <a:t> </a:t>
            </a:r>
            <a:r>
              <a:rPr lang="en-US" sz="1400" dirty="0" smtClean="0"/>
              <a:t>   finds the shortest paths for ALL pairs of nodes while</a:t>
            </a:r>
          </a:p>
          <a:p>
            <a:pPr marL="457200" lvl="1" indent="0">
              <a:buNone/>
            </a:pPr>
            <a:r>
              <a:rPr lang="en-US" sz="1400" dirty="0"/>
              <a:t> </a:t>
            </a:r>
            <a:r>
              <a:rPr lang="en-US" sz="1400" dirty="0" smtClean="0"/>
              <a:t>   </a:t>
            </a:r>
            <a:r>
              <a:rPr lang="en-US" sz="1400" dirty="0" err="1" smtClean="0"/>
              <a:t>Dijkstra</a:t>
            </a:r>
            <a:r>
              <a:rPr lang="en-US" sz="1400" dirty="0" smtClean="0"/>
              <a:t> (SSSP) may selectively work on relevant node pairs</a:t>
            </a:r>
            <a:endParaRPr lang="en-US" sz="1400" dirty="0" smtClean="0"/>
          </a:p>
          <a:p>
            <a:r>
              <a:rPr lang="en-US" sz="1400" dirty="0" smtClean="0"/>
              <a:t>Parallelizing recursive </a:t>
            </a:r>
            <a:r>
              <a:rPr lang="en-US" sz="1400" dirty="0" smtClean="0"/>
              <a:t>portion </a:t>
            </a:r>
            <a:r>
              <a:rPr lang="en-US" sz="1400" dirty="0" smtClean="0"/>
              <a:t>of APSP proved </a:t>
            </a:r>
          </a:p>
          <a:p>
            <a:pPr marL="0" indent="0">
              <a:buNone/>
            </a:pPr>
            <a:r>
              <a:rPr lang="en-US" sz="1400" dirty="0"/>
              <a:t> </a:t>
            </a:r>
            <a:r>
              <a:rPr lang="en-US" sz="1400" dirty="0" smtClean="0"/>
              <a:t>      problematic</a:t>
            </a:r>
            <a:endParaRPr lang="en-US" sz="1400" dirty="0"/>
          </a:p>
        </p:txBody>
      </p:sp>
      <p:pic>
        <p:nvPicPr>
          <p:cNvPr id="4" name="Picture 3"/>
          <p:cNvPicPr>
            <a:picLocks noChangeAspect="1"/>
          </p:cNvPicPr>
          <p:nvPr/>
        </p:nvPicPr>
        <p:blipFill>
          <a:blip r:embed="rId2"/>
          <a:stretch>
            <a:fillRect/>
          </a:stretch>
        </p:blipFill>
        <p:spPr>
          <a:xfrm>
            <a:off x="5969897" y="2377506"/>
            <a:ext cx="5815604" cy="3877069"/>
          </a:xfrm>
          <a:prstGeom prst="rect">
            <a:avLst/>
          </a:prstGeom>
        </p:spPr>
      </p:pic>
    </p:spTree>
    <p:extLst>
      <p:ext uri="{BB962C8B-B14F-4D97-AF65-F5344CB8AC3E}">
        <p14:creationId xmlns:p14="http://schemas.microsoft.com/office/powerpoint/2010/main" val="69376589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 encountered</a:t>
            </a:r>
            <a:r>
              <a:rPr lang="mr-IN" dirty="0" smtClean="0"/>
              <a:t>…</a:t>
            </a:r>
            <a:endParaRPr lang="en-US" dirty="0"/>
          </a:p>
        </p:txBody>
      </p:sp>
      <p:sp>
        <p:nvSpPr>
          <p:cNvPr id="3" name="Content Placeholder 2"/>
          <p:cNvSpPr>
            <a:spLocks noGrp="1"/>
          </p:cNvSpPr>
          <p:nvPr>
            <p:ph idx="1"/>
          </p:nvPr>
        </p:nvSpPr>
        <p:spPr>
          <a:xfrm>
            <a:off x="534911" y="1626430"/>
            <a:ext cx="8596668" cy="3880773"/>
          </a:xfrm>
        </p:spPr>
        <p:txBody>
          <a:bodyPr/>
          <a:lstStyle/>
          <a:p>
            <a:r>
              <a:rPr lang="en-US" dirty="0" smtClean="0"/>
              <a:t>Attempts at e</a:t>
            </a:r>
            <a:r>
              <a:rPr lang="en-US" dirty="0" smtClean="0"/>
              <a:t>nforcing edge constraints for two evacuees moving </a:t>
            </a:r>
            <a:r>
              <a:rPr lang="en-US" dirty="0" smtClean="0"/>
              <a:t>past one another </a:t>
            </a:r>
            <a:r>
              <a:rPr lang="en-US" dirty="0" smtClean="0"/>
              <a:t>along edges </a:t>
            </a:r>
          </a:p>
          <a:p>
            <a:r>
              <a:rPr lang="en-US" dirty="0" smtClean="0"/>
              <a:t>Simulation of real-time movements for all evacuees</a:t>
            </a:r>
          </a:p>
          <a:p>
            <a:r>
              <a:rPr lang="en-US" dirty="0" smtClean="0"/>
              <a:t>Exit </a:t>
            </a:r>
            <a:r>
              <a:rPr lang="en-US" dirty="0" smtClean="0"/>
              <a:t>congestion constraints </a:t>
            </a:r>
            <a:endParaRPr lang="en-US" dirty="0" smtClean="0"/>
          </a:p>
          <a:p>
            <a:r>
              <a:rPr lang="en-US" dirty="0" smtClean="0"/>
              <a:t>Simulated </a:t>
            </a:r>
            <a:r>
              <a:rPr lang="en-US" dirty="0"/>
              <a:t>A</a:t>
            </a:r>
            <a:r>
              <a:rPr lang="en-US" dirty="0" smtClean="0"/>
              <a:t>nnealing </a:t>
            </a:r>
            <a:endParaRPr lang="en-US" dirty="0"/>
          </a:p>
          <a:p>
            <a:r>
              <a:rPr lang="en-US" dirty="0" smtClean="0"/>
              <a:t>MPI</a:t>
            </a:r>
            <a:endParaRPr lang="en-US" dirty="0"/>
          </a:p>
        </p:txBody>
      </p:sp>
    </p:spTree>
    <p:extLst>
      <p:ext uri="{BB962C8B-B14F-4D97-AF65-F5344CB8AC3E}">
        <p14:creationId xmlns:p14="http://schemas.microsoft.com/office/powerpoint/2010/main" val="210310804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 / Lessons Learned</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8379641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
            </a:r>
            <a:r>
              <a:rPr lang="en-US" dirty="0" smtClean="0"/>
              <a:t>otivation</a:t>
            </a:r>
            <a:endParaRPr lang="en-US" dirty="0"/>
          </a:p>
        </p:txBody>
      </p:sp>
      <p:sp>
        <p:nvSpPr>
          <p:cNvPr id="3" name="Content Placeholder 2"/>
          <p:cNvSpPr>
            <a:spLocks noGrp="1"/>
          </p:cNvSpPr>
          <p:nvPr>
            <p:ph idx="1"/>
          </p:nvPr>
        </p:nvSpPr>
        <p:spPr>
          <a:xfrm>
            <a:off x="143248" y="1507728"/>
            <a:ext cx="8596668" cy="3880773"/>
          </a:xfrm>
        </p:spPr>
        <p:txBody>
          <a:bodyPr/>
          <a:lstStyle/>
          <a:p>
            <a:r>
              <a:rPr lang="en-US" dirty="0" smtClean="0"/>
              <a:t>Evacuating a large </a:t>
            </a:r>
            <a:r>
              <a:rPr lang="en-US" dirty="0" smtClean="0"/>
              <a:t>multi-floored </a:t>
            </a:r>
            <a:r>
              <a:rPr lang="en-US" dirty="0" smtClean="0"/>
              <a:t>structure </a:t>
            </a:r>
            <a:r>
              <a:rPr lang="en-US" dirty="0" smtClean="0"/>
              <a:t>efficiently is challenging</a:t>
            </a:r>
          </a:p>
          <a:p>
            <a:r>
              <a:rPr lang="en-US" dirty="0" smtClean="0"/>
              <a:t>It is imperative </a:t>
            </a:r>
            <a:r>
              <a:rPr lang="en-US" dirty="0" smtClean="0"/>
              <a:t>to evacuate everyone </a:t>
            </a:r>
            <a:r>
              <a:rPr lang="en-US" dirty="0" smtClean="0"/>
              <a:t>as soon as possible</a:t>
            </a:r>
            <a:endParaRPr lang="en-US" dirty="0" smtClean="0"/>
          </a:p>
          <a:p>
            <a:r>
              <a:rPr lang="en-US" dirty="0" smtClean="0"/>
              <a:t>Finding </a:t>
            </a:r>
            <a:r>
              <a:rPr lang="en-US" dirty="0" smtClean="0"/>
              <a:t>safe </a:t>
            </a:r>
            <a:r>
              <a:rPr lang="en-US" dirty="0" smtClean="0"/>
              <a:t>and effective evacuation </a:t>
            </a:r>
            <a:r>
              <a:rPr lang="en-US" dirty="0" smtClean="0"/>
              <a:t>methods </a:t>
            </a:r>
            <a:r>
              <a:rPr lang="en-US" dirty="0" smtClean="0"/>
              <a:t>is </a:t>
            </a:r>
            <a:r>
              <a:rPr lang="en-US" dirty="0" smtClean="0"/>
              <a:t>vital to the successful</a:t>
            </a:r>
          </a:p>
          <a:p>
            <a:pPr marL="0" indent="0">
              <a:buNone/>
            </a:pPr>
            <a:r>
              <a:rPr lang="en-US" dirty="0"/>
              <a:t> </a:t>
            </a:r>
            <a:r>
              <a:rPr lang="en-US" dirty="0" smtClean="0"/>
              <a:t>    evacuation of all occupants of the structure</a:t>
            </a:r>
            <a:endParaRPr lang="en-US" dirty="0"/>
          </a:p>
        </p:txBody>
      </p:sp>
      <p:pic>
        <p:nvPicPr>
          <p:cNvPr id="5" name="Picture 4" descr="freedom-tower-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62299" y="882448"/>
            <a:ext cx="2341018" cy="4513483"/>
          </a:xfrm>
          <a:prstGeom prst="rect">
            <a:avLst/>
          </a:prstGeom>
        </p:spPr>
      </p:pic>
    </p:spTree>
    <p:extLst>
      <p:ext uri="{BB962C8B-B14F-4D97-AF65-F5344CB8AC3E}">
        <p14:creationId xmlns:p14="http://schemas.microsoft.com/office/powerpoint/2010/main" val="108154900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conversion</a:t>
            </a:r>
            <a:endParaRPr lang="en-US" dirty="0"/>
          </a:p>
        </p:txBody>
      </p:sp>
      <p:sp>
        <p:nvSpPr>
          <p:cNvPr id="3" name="Content Placeholder 2"/>
          <p:cNvSpPr>
            <a:spLocks noGrp="1"/>
          </p:cNvSpPr>
          <p:nvPr>
            <p:ph idx="1"/>
          </p:nvPr>
        </p:nvSpPr>
        <p:spPr/>
        <p:txBody>
          <a:bodyPr/>
          <a:lstStyle/>
          <a:p>
            <a:r>
              <a:rPr lang="en-US" dirty="0" smtClean="0"/>
              <a:t>Convert </a:t>
            </a:r>
            <a:r>
              <a:rPr lang="en-US" dirty="0" smtClean="0"/>
              <a:t>the </a:t>
            </a:r>
            <a:r>
              <a:rPr lang="en-US" dirty="0" smtClean="0"/>
              <a:t>floor </a:t>
            </a:r>
            <a:r>
              <a:rPr lang="en-US" dirty="0" smtClean="0"/>
              <a:t>plan of a building </a:t>
            </a:r>
            <a:r>
              <a:rPr lang="en-US" dirty="0" smtClean="0"/>
              <a:t>into a graph</a:t>
            </a:r>
            <a:endParaRPr lang="en-US" dirty="0" smtClean="0"/>
          </a:p>
          <a:p>
            <a:r>
              <a:rPr lang="en-US" dirty="0" smtClean="0"/>
              <a:t>Nodes represent different locations</a:t>
            </a:r>
          </a:p>
          <a:p>
            <a:pPr lvl="1"/>
            <a:r>
              <a:rPr lang="en-US" dirty="0" smtClean="0"/>
              <a:t>Either a door or an exit</a:t>
            </a:r>
          </a:p>
          <a:p>
            <a:pPr lvl="1"/>
            <a:r>
              <a:rPr lang="en-US" dirty="0" smtClean="0"/>
              <a:t>Assume people are located at nodes</a:t>
            </a:r>
          </a:p>
          <a:p>
            <a:r>
              <a:rPr lang="en-US" dirty="0" smtClean="0"/>
              <a:t>Edges represent distances between </a:t>
            </a:r>
            <a:r>
              <a:rPr lang="en-US" dirty="0" smtClean="0"/>
              <a:t>nodes (doors, exits, </a:t>
            </a:r>
            <a:r>
              <a:rPr lang="en-US" dirty="0" err="1" smtClean="0"/>
              <a:t>etc</a:t>
            </a:r>
            <a:r>
              <a:rPr lang="mr-IN" dirty="0" smtClean="0"/>
              <a:t>…</a:t>
            </a:r>
            <a:r>
              <a:rPr lang="en-US" dirty="0" smtClean="0"/>
              <a:t>)</a:t>
            </a:r>
            <a:endParaRPr lang="en-US" dirty="0" smtClean="0"/>
          </a:p>
        </p:txBody>
      </p:sp>
    </p:spTree>
    <p:extLst>
      <p:ext uri="{BB962C8B-B14F-4D97-AF65-F5344CB8AC3E}">
        <p14:creationId xmlns:p14="http://schemas.microsoft.com/office/powerpoint/2010/main" val="203975477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Floor plan</a:t>
            </a:r>
            <a:endParaRPr lang="en-US" dirty="0"/>
          </a:p>
        </p:txBody>
      </p:sp>
      <p:pic>
        <p:nvPicPr>
          <p:cNvPr id="8" name="Picture 7"/>
          <p:cNvPicPr>
            <a:picLocks noChangeAspect="1"/>
          </p:cNvPicPr>
          <p:nvPr/>
        </p:nvPicPr>
        <p:blipFill>
          <a:blip r:embed="rId2"/>
          <a:stretch>
            <a:fillRect/>
          </a:stretch>
        </p:blipFill>
        <p:spPr>
          <a:xfrm>
            <a:off x="448332" y="2678714"/>
            <a:ext cx="4409232" cy="3236015"/>
          </a:xfrm>
          <a:prstGeom prst="rect">
            <a:avLst/>
          </a:prstGeom>
        </p:spPr>
      </p:pic>
      <p:pic>
        <p:nvPicPr>
          <p:cNvPr id="9" name="Picture 8"/>
          <p:cNvPicPr>
            <a:picLocks noChangeAspect="1"/>
          </p:cNvPicPr>
          <p:nvPr/>
        </p:nvPicPr>
        <p:blipFill>
          <a:blip r:embed="rId3"/>
          <a:stretch>
            <a:fillRect/>
          </a:stretch>
        </p:blipFill>
        <p:spPr>
          <a:xfrm>
            <a:off x="5553818" y="2678714"/>
            <a:ext cx="3568700" cy="3327400"/>
          </a:xfrm>
          <a:prstGeom prst="rect">
            <a:avLst/>
          </a:prstGeom>
        </p:spPr>
      </p:pic>
      <p:sp>
        <p:nvSpPr>
          <p:cNvPr id="13" name="Right Arrow 12"/>
          <p:cNvSpPr/>
          <p:nvPr/>
        </p:nvSpPr>
        <p:spPr>
          <a:xfrm>
            <a:off x="4695929" y="4032928"/>
            <a:ext cx="1019525" cy="527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765738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 </a:t>
            </a:r>
            <a:r>
              <a:rPr lang="en-US" dirty="0" smtClean="0"/>
              <a:t>using </a:t>
            </a:r>
            <a:r>
              <a:rPr lang="en-US" dirty="0" smtClean="0"/>
              <a:t>Dijkstra’s algorithm</a:t>
            </a:r>
            <a:endParaRPr lang="en-US" dirty="0"/>
          </a:p>
        </p:txBody>
      </p:sp>
      <p:sp>
        <p:nvSpPr>
          <p:cNvPr id="3" name="Content Placeholder 2"/>
          <p:cNvSpPr>
            <a:spLocks noGrp="1"/>
          </p:cNvSpPr>
          <p:nvPr>
            <p:ph idx="1"/>
          </p:nvPr>
        </p:nvSpPr>
        <p:spPr/>
        <p:txBody>
          <a:bodyPr/>
          <a:lstStyle/>
          <a:p>
            <a:r>
              <a:rPr lang="en-US" dirty="0" smtClean="0"/>
              <a:t>Find the nearest exit for everyone</a:t>
            </a:r>
          </a:p>
          <a:p>
            <a:pPr lvl="1"/>
            <a:r>
              <a:rPr lang="en-US" dirty="0" smtClean="0"/>
              <a:t>Congestion at exits is a possibility and assignment to a particular exit may change</a:t>
            </a:r>
          </a:p>
          <a:p>
            <a:pPr marL="457200" lvl="1" indent="0">
              <a:buNone/>
            </a:pPr>
            <a:r>
              <a:rPr lang="en-US" dirty="0"/>
              <a:t> </a:t>
            </a:r>
            <a:r>
              <a:rPr lang="en-US" dirty="0" smtClean="0"/>
              <a:t>    as a result while performing the simulated annealing procedure.</a:t>
            </a:r>
            <a:endParaRPr lang="en-US" dirty="0" smtClean="0"/>
          </a:p>
          <a:p>
            <a:r>
              <a:rPr lang="en-US" dirty="0" smtClean="0"/>
              <a:t>Run simulated annealing </a:t>
            </a:r>
            <a:r>
              <a:rPr lang="en-US" dirty="0" smtClean="0"/>
              <a:t>to arrive at an optimal solution by possible reassignment of exits to certain evacuees in order to minimize congestion</a:t>
            </a:r>
            <a:endParaRPr lang="en-US" dirty="0" smtClean="0"/>
          </a:p>
          <a:p>
            <a:pPr lvl="1"/>
            <a:r>
              <a:rPr lang="en-US" dirty="0" smtClean="0"/>
              <a:t>Cost function </a:t>
            </a:r>
            <a:r>
              <a:rPr lang="en-US" dirty="0" smtClean="0"/>
              <a:t>is the </a:t>
            </a:r>
            <a:r>
              <a:rPr lang="en-US" dirty="0" smtClean="0"/>
              <a:t>sum of all distances </a:t>
            </a:r>
            <a:r>
              <a:rPr lang="en-US" dirty="0" smtClean="0"/>
              <a:t>including a </a:t>
            </a:r>
            <a:r>
              <a:rPr lang="en-US" dirty="0" smtClean="0"/>
              <a:t>penalty for </a:t>
            </a:r>
            <a:r>
              <a:rPr lang="en-US" dirty="0" smtClean="0"/>
              <a:t>congestion at the exits</a:t>
            </a:r>
            <a:endParaRPr lang="en-US" dirty="0" smtClean="0"/>
          </a:p>
          <a:p>
            <a:r>
              <a:rPr lang="en-US" dirty="0" err="1" smtClean="0"/>
              <a:t>Dijkstra</a:t>
            </a:r>
            <a:r>
              <a:rPr lang="en-US" dirty="0" smtClean="0"/>
              <a:t> followed by s</a:t>
            </a:r>
            <a:r>
              <a:rPr lang="en-US" dirty="0" smtClean="0"/>
              <a:t>imulated </a:t>
            </a:r>
            <a:r>
              <a:rPr lang="en-US" dirty="0" smtClean="0"/>
              <a:t>annealing </a:t>
            </a:r>
            <a:r>
              <a:rPr lang="en-US" dirty="0" smtClean="0"/>
              <a:t>should assign the most expedient routes to the exits while avoiding congestion as much as possible </a:t>
            </a:r>
            <a:endParaRPr lang="en-US" dirty="0" smtClean="0"/>
          </a:p>
          <a:p>
            <a:endParaRPr lang="en-US" dirty="0" smtClean="0"/>
          </a:p>
        </p:txBody>
      </p:sp>
    </p:spTree>
    <p:extLst>
      <p:ext uri="{BB962C8B-B14F-4D97-AF65-F5344CB8AC3E}">
        <p14:creationId xmlns:p14="http://schemas.microsoft.com/office/powerpoint/2010/main" val="1692261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7840" y="419677"/>
            <a:ext cx="8596668" cy="1320800"/>
          </a:xfrm>
        </p:spPr>
        <p:txBody>
          <a:bodyPr/>
          <a:lstStyle/>
          <a:p>
            <a:r>
              <a:rPr lang="en-US" dirty="0" smtClean="0"/>
              <a:t>Simulated annealing</a:t>
            </a:r>
            <a:endParaRPr lang="en-US" dirty="0"/>
          </a:p>
        </p:txBody>
      </p:sp>
      <p:pic>
        <p:nvPicPr>
          <p:cNvPr id="4" name="Content Placeholder 3" descr="simulated-annealing-path.jpg"/>
          <p:cNvPicPr>
            <a:picLocks noGrp="1" noChangeAspect="1"/>
          </p:cNvPicPr>
          <p:nvPr>
            <p:ph idx="1"/>
          </p:nvPr>
        </p:nvPicPr>
        <p:blipFill>
          <a:blip r:embed="rId2">
            <a:extLst>
              <a:ext uri="{28A0092B-C50C-407E-A947-70E740481C1C}">
                <a14:useLocalDpi xmlns:a14="http://schemas.microsoft.com/office/drawing/2010/main" val="0"/>
              </a:ext>
            </a:extLst>
          </a:blip>
          <a:srcRect t="19474" b="19474"/>
          <a:stretch>
            <a:fillRect/>
          </a:stretch>
        </p:blipFill>
        <p:spPr>
          <a:xfrm>
            <a:off x="5353554" y="273230"/>
            <a:ext cx="3670954" cy="1657170"/>
          </a:xfrm>
        </p:spPr>
      </p:pic>
      <p:pic>
        <p:nvPicPr>
          <p:cNvPr id="7" name="Picture 6" descr="220px-Aco_shortpath.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5299" y="3811536"/>
            <a:ext cx="2109115" cy="2808958"/>
          </a:xfrm>
          <a:prstGeom prst="rect">
            <a:avLst/>
          </a:prstGeom>
        </p:spPr>
      </p:pic>
      <p:pic>
        <p:nvPicPr>
          <p:cNvPr id="8" name="Picture 7" descr="SA_pseudo_cod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6617" y="2077282"/>
            <a:ext cx="4146482" cy="4154565"/>
          </a:xfrm>
          <a:prstGeom prst="rect">
            <a:avLst/>
          </a:prstGeom>
        </p:spPr>
      </p:pic>
      <p:sp>
        <p:nvSpPr>
          <p:cNvPr id="12" name="TextBox 11"/>
          <p:cNvSpPr txBox="1"/>
          <p:nvPr/>
        </p:nvSpPr>
        <p:spPr>
          <a:xfrm>
            <a:off x="252732" y="1241929"/>
            <a:ext cx="4554043" cy="2585323"/>
          </a:xfrm>
          <a:prstGeom prst="rect">
            <a:avLst/>
          </a:prstGeom>
          <a:noFill/>
        </p:spPr>
        <p:txBody>
          <a:bodyPr wrap="square" rtlCol="0">
            <a:spAutoFit/>
          </a:bodyPr>
          <a:lstStyle/>
          <a:p>
            <a:pPr marL="285750" indent="-285750">
              <a:buClr>
                <a:schemeClr val="accent1"/>
              </a:buClr>
              <a:buFont typeface="Wingdings" charset="2"/>
              <a:buChar char="Ø"/>
            </a:pPr>
            <a:r>
              <a:rPr lang="en-US" dirty="0" smtClean="0"/>
              <a:t>Several instances of SA algorithm running in parallel in order to find the most optimal routes. After some interval of  temperature change, communication amongst threads is performed using MPI in order to disseminate new interim optimal configuration to all threads. This is continued until SA criteria is met.</a:t>
            </a:r>
          </a:p>
        </p:txBody>
      </p:sp>
    </p:spTree>
    <p:extLst>
      <p:ext uri="{BB962C8B-B14F-4D97-AF65-F5344CB8AC3E}">
        <p14:creationId xmlns:p14="http://schemas.microsoft.com/office/powerpoint/2010/main" val="16791450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Parallelization</a:t>
            </a:r>
            <a:endParaRPr lang="en-US" dirty="0"/>
          </a:p>
        </p:txBody>
      </p:sp>
      <p:sp>
        <p:nvSpPr>
          <p:cNvPr id="3" name="Content Placeholder 2"/>
          <p:cNvSpPr>
            <a:spLocks noGrp="1"/>
          </p:cNvSpPr>
          <p:nvPr>
            <p:ph idx="1"/>
          </p:nvPr>
        </p:nvSpPr>
        <p:spPr/>
        <p:txBody>
          <a:bodyPr/>
          <a:lstStyle/>
          <a:p>
            <a:r>
              <a:rPr lang="en-US" dirty="0" err="1" smtClean="0"/>
              <a:t>Dijkstra</a:t>
            </a:r>
            <a:r>
              <a:rPr lang="en-US" dirty="0" smtClean="0"/>
              <a:t> </a:t>
            </a:r>
            <a:r>
              <a:rPr lang="en-US" dirty="0" smtClean="0"/>
              <a:t>algorithm run </a:t>
            </a:r>
            <a:r>
              <a:rPr lang="en-US" dirty="0" smtClean="0"/>
              <a:t>in parallel for the set of exit nodes</a:t>
            </a:r>
            <a:endParaRPr lang="en-US" dirty="0" smtClean="0"/>
          </a:p>
          <a:p>
            <a:r>
              <a:rPr lang="en-US" dirty="0" smtClean="0"/>
              <a:t>Local optimization using simulated annealing</a:t>
            </a:r>
          </a:p>
          <a:p>
            <a:r>
              <a:rPr lang="en-US" dirty="0" smtClean="0"/>
              <a:t>MPI </a:t>
            </a:r>
            <a:r>
              <a:rPr lang="en-US" dirty="0" smtClean="0"/>
              <a:t>programming model used </a:t>
            </a:r>
            <a:r>
              <a:rPr lang="en-US" dirty="0" smtClean="0"/>
              <a:t>to communicate between threads in simulated annealing</a:t>
            </a:r>
            <a:endParaRPr lang="en-US" dirty="0"/>
          </a:p>
        </p:txBody>
      </p:sp>
    </p:spTree>
    <p:extLst>
      <p:ext uri="{BB962C8B-B14F-4D97-AF65-F5344CB8AC3E}">
        <p14:creationId xmlns:p14="http://schemas.microsoft.com/office/powerpoint/2010/main" val="126674619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performance results with simulated annealing and MPI</a:t>
            </a:r>
            <a:endParaRPr lang="en-US" dirty="0"/>
          </a:p>
        </p:txBody>
      </p:sp>
      <p:pic>
        <p:nvPicPr>
          <p:cNvPr id="4" name="Content Placeholder 3"/>
          <p:cNvPicPr>
            <a:picLocks noGrp="1" noChangeAspect="1"/>
          </p:cNvPicPr>
          <p:nvPr>
            <p:ph idx="1"/>
          </p:nvPr>
        </p:nvPicPr>
        <p:blipFill>
          <a:blip r:embed="rId2"/>
          <a:stretch>
            <a:fillRect/>
          </a:stretch>
        </p:blipFill>
        <p:spPr>
          <a:xfrm>
            <a:off x="2064941" y="2160588"/>
            <a:ext cx="5822155" cy="3881437"/>
          </a:xfrm>
          <a:prstGeom prst="rect">
            <a:avLst/>
          </a:prstGeom>
        </p:spPr>
      </p:pic>
    </p:spTree>
    <p:extLst>
      <p:ext uri="{BB962C8B-B14F-4D97-AF65-F5344CB8AC3E}">
        <p14:creationId xmlns:p14="http://schemas.microsoft.com/office/powerpoint/2010/main" val="144777334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Evacuating 5000 people</a:t>
            </a:r>
            <a:endParaRPr lang="en-US" dirty="0"/>
          </a:p>
        </p:txBody>
      </p:sp>
      <p:pic>
        <p:nvPicPr>
          <p:cNvPr id="4" name="Content Placeholder 3"/>
          <p:cNvPicPr>
            <a:picLocks noGrp="1" noChangeAspect="1"/>
          </p:cNvPicPr>
          <p:nvPr>
            <p:ph idx="1"/>
          </p:nvPr>
        </p:nvPicPr>
        <p:blipFill>
          <a:blip r:embed="rId2"/>
          <a:stretch>
            <a:fillRect/>
          </a:stretch>
        </p:blipFill>
        <p:spPr>
          <a:xfrm>
            <a:off x="7339800" y="495284"/>
            <a:ext cx="4066141" cy="2710760"/>
          </a:xfrm>
          <a:prstGeom prst="rect">
            <a:avLst/>
          </a:prstGeom>
        </p:spPr>
      </p:pic>
      <p:pic>
        <p:nvPicPr>
          <p:cNvPr id="5" name="Picture 4"/>
          <p:cNvPicPr>
            <a:picLocks noChangeAspect="1"/>
          </p:cNvPicPr>
          <p:nvPr/>
        </p:nvPicPr>
        <p:blipFill>
          <a:blip r:embed="rId3"/>
          <a:stretch>
            <a:fillRect/>
          </a:stretch>
        </p:blipFill>
        <p:spPr>
          <a:xfrm>
            <a:off x="7333205" y="3731252"/>
            <a:ext cx="4072736" cy="2715157"/>
          </a:xfrm>
          <a:prstGeom prst="rect">
            <a:avLst/>
          </a:prstGeom>
        </p:spPr>
      </p:pic>
      <p:pic>
        <p:nvPicPr>
          <p:cNvPr id="6" name="Picture 5"/>
          <p:cNvPicPr>
            <a:picLocks noChangeAspect="1"/>
          </p:cNvPicPr>
          <p:nvPr/>
        </p:nvPicPr>
        <p:blipFill>
          <a:blip r:embed="rId4"/>
          <a:stretch>
            <a:fillRect/>
          </a:stretch>
        </p:blipFill>
        <p:spPr>
          <a:xfrm>
            <a:off x="677334" y="1685231"/>
            <a:ext cx="6260554" cy="4173702"/>
          </a:xfrm>
          <a:prstGeom prst="rect">
            <a:avLst/>
          </a:prstGeom>
        </p:spPr>
      </p:pic>
    </p:spTree>
    <p:extLst>
      <p:ext uri="{BB962C8B-B14F-4D97-AF65-F5344CB8AC3E}">
        <p14:creationId xmlns:p14="http://schemas.microsoft.com/office/powerpoint/2010/main" val="95092755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821</TotalTime>
  <Words>448</Words>
  <Application>Microsoft Macintosh PowerPoint</Application>
  <PresentationFormat>Custom</PresentationFormat>
  <Paragraphs>51</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Facet</vt:lpstr>
      <vt:lpstr>Building  evacuation strategies</vt:lpstr>
      <vt:lpstr>Motivation</vt:lpstr>
      <vt:lpstr>Problem conversion</vt:lpstr>
      <vt:lpstr>Floor plan</vt:lpstr>
      <vt:lpstr>Approach using Dijkstra’s algorithm</vt:lpstr>
      <vt:lpstr>Simulated annealing</vt:lpstr>
      <vt:lpstr>Parallelization</vt:lpstr>
      <vt:lpstr>Parallel performance results with simulated annealing and MPI</vt:lpstr>
      <vt:lpstr>Evacuating 5000 people</vt:lpstr>
      <vt:lpstr>Comparison algorithm, APSP</vt:lpstr>
      <vt:lpstr>Challenges encountered…</vt:lpstr>
      <vt:lpstr>Conclusions / Lessons Learned</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evacuation</dc:title>
  <dc:creator>Microsoft Office User</dc:creator>
  <cp:lastModifiedBy>Ahmadali Moghimi</cp:lastModifiedBy>
  <cp:revision>34</cp:revision>
  <dcterms:created xsi:type="dcterms:W3CDTF">2017-04-30T16:18:27Z</dcterms:created>
  <dcterms:modified xsi:type="dcterms:W3CDTF">2017-05-01T18:27:03Z</dcterms:modified>
</cp:coreProperties>
</file>

<file path=docProps/thumbnail.jpeg>
</file>